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716720" y="333360"/>
            <a:ext cx="3435480" cy="31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TIRES ON</a:t>
            </a:r>
            <a:br/>
            <a:r>
              <a:rPr b="0" lang="en-GB" sz="28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HIGHWA</a:t>
            </a:r>
            <a:r>
              <a:rPr b="0" lang="en-IN" sz="28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4717080" y="3445200"/>
            <a:ext cx="39441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Developing an AI-Driven Model to</a:t>
            </a:r>
            <a:endParaRPr b="0" lang="en-IN" sz="1600" spc="-1" strike="noStrike">
              <a:latin typeface="Arial"/>
            </a:endParaRPr>
          </a:p>
          <a:p>
            <a:pPr marL="45720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Assess Tire Condition through Toll</a:t>
            </a:r>
            <a:endParaRPr b="0" lang="en-IN" sz="1600" spc="-1" strike="noStrike">
              <a:latin typeface="Arial"/>
            </a:endParaRPr>
          </a:p>
          <a:p>
            <a:pPr marL="457200" indent="-3420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Plaza Images.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16" name="Picture Placeholder 11" descr=""/>
          <p:cNvPicPr/>
          <p:nvPr/>
        </p:nvPicPr>
        <p:blipFill>
          <a:blip r:embed="rId1"/>
          <a:srcRect l="11962" t="-1305" r="21834" b="-54"/>
          <a:stretch/>
        </p:blipFill>
        <p:spPr>
          <a:xfrm>
            <a:off x="824400" y="182880"/>
            <a:ext cx="3300840" cy="351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79" name="Picture 5_0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82" name="Picture 5_1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85" name="Picture 5_5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88" name="Picture 5_6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91" name="Picture 5_7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94" name="Picture 5_8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97" name="Picture 5_9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300" name="Picture 5_10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303" name="Picture 5_11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654560" y="3089160"/>
            <a:ext cx="584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710280" y="536760"/>
            <a:ext cx="77223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AGENDA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119" name="Group 3"/>
          <p:cNvGrpSpPr/>
          <p:nvPr/>
        </p:nvGrpSpPr>
        <p:grpSpPr>
          <a:xfrm>
            <a:off x="710280" y="1333800"/>
            <a:ext cx="1883520" cy="2997000"/>
            <a:chOff x="710280" y="1333800"/>
            <a:chExt cx="1883520" cy="2997000"/>
          </a:xfrm>
        </p:grpSpPr>
        <p:sp>
          <p:nvSpPr>
            <p:cNvPr id="120" name="CustomShape 4"/>
            <p:cNvSpPr/>
            <p:nvPr/>
          </p:nvSpPr>
          <p:spPr>
            <a:xfrm>
              <a:off x="1060560" y="1333800"/>
              <a:ext cx="1182600" cy="1182600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5"/>
            <p:cNvSpPr/>
            <p:nvPr/>
          </p:nvSpPr>
          <p:spPr>
            <a:xfrm>
              <a:off x="1143000" y="1416240"/>
              <a:ext cx="1017720" cy="10177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6"/>
            <p:cNvSpPr/>
            <p:nvPr/>
          </p:nvSpPr>
          <p:spPr>
            <a:xfrm>
              <a:off x="1569960" y="2583360"/>
              <a:ext cx="163800" cy="16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7"/>
            <p:cNvSpPr/>
            <p:nvPr/>
          </p:nvSpPr>
          <p:spPr>
            <a:xfrm>
              <a:off x="1604160" y="2814120"/>
              <a:ext cx="95760" cy="957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8"/>
            <p:cNvSpPr/>
            <p:nvPr/>
          </p:nvSpPr>
          <p:spPr>
            <a:xfrm>
              <a:off x="1543680" y="2976480"/>
              <a:ext cx="217080" cy="217080"/>
            </a:xfrm>
            <a:prstGeom prst="ellipse">
              <a:avLst/>
            </a:prstGeom>
            <a:solidFill>
              <a:srgbClr val="ffffff"/>
            </a:solidFill>
            <a:ln w="9360">
              <a:solidFill>
                <a:srgbClr val="43434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9"/>
            <p:cNvSpPr/>
            <p:nvPr/>
          </p:nvSpPr>
          <p:spPr>
            <a:xfrm>
              <a:off x="1578600" y="3011400"/>
              <a:ext cx="147240" cy="1472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10"/>
            <p:cNvSpPr/>
            <p:nvPr/>
          </p:nvSpPr>
          <p:spPr>
            <a:xfrm>
              <a:off x="710280" y="3450240"/>
              <a:ext cx="1883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INTRODUCTION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127" name="CustomShape 11"/>
            <p:cNvSpPr/>
            <p:nvPr/>
          </p:nvSpPr>
          <p:spPr>
            <a:xfrm>
              <a:off x="710280" y="3796920"/>
              <a:ext cx="188352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" name="Group 12"/>
          <p:cNvGrpSpPr/>
          <p:nvPr/>
        </p:nvGrpSpPr>
        <p:grpSpPr>
          <a:xfrm>
            <a:off x="6568560" y="1315080"/>
            <a:ext cx="1883520" cy="2997000"/>
            <a:chOff x="6568560" y="1315080"/>
            <a:chExt cx="1883520" cy="2997000"/>
          </a:xfrm>
        </p:grpSpPr>
        <p:sp>
          <p:nvSpPr>
            <p:cNvPr id="129" name="CustomShape 13"/>
            <p:cNvSpPr/>
            <p:nvPr/>
          </p:nvSpPr>
          <p:spPr>
            <a:xfrm>
              <a:off x="6918840" y="1315080"/>
              <a:ext cx="1182600" cy="1182600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14"/>
            <p:cNvSpPr/>
            <p:nvPr/>
          </p:nvSpPr>
          <p:spPr>
            <a:xfrm>
              <a:off x="7001640" y="1397520"/>
              <a:ext cx="1017720" cy="10177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15"/>
            <p:cNvSpPr/>
            <p:nvPr/>
          </p:nvSpPr>
          <p:spPr>
            <a:xfrm>
              <a:off x="7428240" y="2564280"/>
              <a:ext cx="163800" cy="163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16"/>
            <p:cNvSpPr/>
            <p:nvPr/>
          </p:nvSpPr>
          <p:spPr>
            <a:xfrm>
              <a:off x="7462440" y="2795040"/>
              <a:ext cx="95760" cy="957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17"/>
            <p:cNvSpPr/>
            <p:nvPr/>
          </p:nvSpPr>
          <p:spPr>
            <a:xfrm>
              <a:off x="7401960" y="2957760"/>
              <a:ext cx="217080" cy="217080"/>
            </a:xfrm>
            <a:prstGeom prst="ellipse">
              <a:avLst/>
            </a:prstGeom>
            <a:solidFill>
              <a:srgbClr val="ffffff"/>
            </a:solidFill>
            <a:ln w="9360">
              <a:solidFill>
                <a:srgbClr val="43434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8"/>
            <p:cNvSpPr/>
            <p:nvPr/>
          </p:nvSpPr>
          <p:spPr>
            <a:xfrm>
              <a:off x="7436880" y="2992320"/>
              <a:ext cx="147240" cy="1472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9"/>
            <p:cNvSpPr/>
            <p:nvPr/>
          </p:nvSpPr>
          <p:spPr>
            <a:xfrm>
              <a:off x="6568560" y="3431160"/>
              <a:ext cx="1883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e850e0"/>
                  </a:solidFill>
                  <a:latin typeface="Fira Sans Extra Condensed Medium"/>
                  <a:ea typeface="Fira Sans Extra Condensed Medium"/>
                </a:rPr>
                <a:t>WEB INTERFACES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136" name="CustomShape 20"/>
            <p:cNvSpPr/>
            <p:nvPr/>
          </p:nvSpPr>
          <p:spPr>
            <a:xfrm>
              <a:off x="6568560" y="3778200"/>
              <a:ext cx="188352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7" name="Group 21"/>
          <p:cNvGrpSpPr/>
          <p:nvPr/>
        </p:nvGrpSpPr>
        <p:grpSpPr>
          <a:xfrm>
            <a:off x="2656440" y="1333800"/>
            <a:ext cx="1883520" cy="2997000"/>
            <a:chOff x="2656440" y="1333800"/>
            <a:chExt cx="1883520" cy="2997000"/>
          </a:xfrm>
        </p:grpSpPr>
        <p:sp>
          <p:nvSpPr>
            <p:cNvPr id="138" name="CustomShape 22"/>
            <p:cNvSpPr/>
            <p:nvPr/>
          </p:nvSpPr>
          <p:spPr>
            <a:xfrm>
              <a:off x="3007080" y="1333800"/>
              <a:ext cx="1182600" cy="1182600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23"/>
            <p:cNvSpPr/>
            <p:nvPr/>
          </p:nvSpPr>
          <p:spPr>
            <a:xfrm>
              <a:off x="3089520" y="1416240"/>
              <a:ext cx="1017720" cy="1017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24"/>
            <p:cNvSpPr/>
            <p:nvPr/>
          </p:nvSpPr>
          <p:spPr>
            <a:xfrm>
              <a:off x="3516480" y="2583360"/>
              <a:ext cx="163800" cy="16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25"/>
            <p:cNvSpPr/>
            <p:nvPr/>
          </p:nvSpPr>
          <p:spPr>
            <a:xfrm>
              <a:off x="3550320" y="2814120"/>
              <a:ext cx="95760" cy="957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26"/>
            <p:cNvSpPr/>
            <p:nvPr/>
          </p:nvSpPr>
          <p:spPr>
            <a:xfrm>
              <a:off x="3489840" y="2976480"/>
              <a:ext cx="217080" cy="217080"/>
            </a:xfrm>
            <a:prstGeom prst="ellipse">
              <a:avLst/>
            </a:prstGeom>
            <a:solidFill>
              <a:srgbClr val="ffffff"/>
            </a:solidFill>
            <a:ln w="9360">
              <a:solidFill>
                <a:srgbClr val="43434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27"/>
            <p:cNvSpPr/>
            <p:nvPr/>
          </p:nvSpPr>
          <p:spPr>
            <a:xfrm>
              <a:off x="3524760" y="3011400"/>
              <a:ext cx="147240" cy="1472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28"/>
            <p:cNvSpPr/>
            <p:nvPr/>
          </p:nvSpPr>
          <p:spPr>
            <a:xfrm>
              <a:off x="2656440" y="3450240"/>
              <a:ext cx="1883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8569"/>
                  </a:solidFill>
                  <a:latin typeface="Fira Sans Extra Condensed Medium"/>
                  <a:ea typeface="Fira Sans Extra Condensed Medium"/>
                </a:rPr>
                <a:t>PLAN FOR PROJECT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145" name="CustomShape 29"/>
            <p:cNvSpPr/>
            <p:nvPr/>
          </p:nvSpPr>
          <p:spPr>
            <a:xfrm>
              <a:off x="2656440" y="3796920"/>
              <a:ext cx="188352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30"/>
          <p:cNvGrpSpPr/>
          <p:nvPr/>
        </p:nvGrpSpPr>
        <p:grpSpPr>
          <a:xfrm>
            <a:off x="4588560" y="1353600"/>
            <a:ext cx="1883520" cy="2997000"/>
            <a:chOff x="4588560" y="1353600"/>
            <a:chExt cx="1883520" cy="2997000"/>
          </a:xfrm>
        </p:grpSpPr>
        <p:sp>
          <p:nvSpPr>
            <p:cNvPr id="147" name="CustomShape 31"/>
            <p:cNvSpPr/>
            <p:nvPr/>
          </p:nvSpPr>
          <p:spPr>
            <a:xfrm>
              <a:off x="4938840" y="1353600"/>
              <a:ext cx="1182600" cy="1182600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32"/>
            <p:cNvSpPr/>
            <p:nvPr/>
          </p:nvSpPr>
          <p:spPr>
            <a:xfrm>
              <a:off x="5021280" y="1436400"/>
              <a:ext cx="1017720" cy="1017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33"/>
            <p:cNvSpPr/>
            <p:nvPr/>
          </p:nvSpPr>
          <p:spPr>
            <a:xfrm>
              <a:off x="5448240" y="2603160"/>
              <a:ext cx="163800" cy="163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34"/>
            <p:cNvSpPr/>
            <p:nvPr/>
          </p:nvSpPr>
          <p:spPr>
            <a:xfrm>
              <a:off x="5482440" y="2833920"/>
              <a:ext cx="95760" cy="957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35"/>
            <p:cNvSpPr/>
            <p:nvPr/>
          </p:nvSpPr>
          <p:spPr>
            <a:xfrm>
              <a:off x="5421600" y="2996280"/>
              <a:ext cx="217080" cy="217080"/>
            </a:xfrm>
            <a:prstGeom prst="ellipse">
              <a:avLst/>
            </a:prstGeom>
            <a:solidFill>
              <a:schemeClr val="lt1"/>
            </a:solidFill>
            <a:ln w="9360">
              <a:solidFill>
                <a:srgbClr val="43434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36"/>
            <p:cNvSpPr/>
            <p:nvPr/>
          </p:nvSpPr>
          <p:spPr>
            <a:xfrm>
              <a:off x="5456520" y="3031200"/>
              <a:ext cx="147240" cy="1472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37"/>
            <p:cNvSpPr/>
            <p:nvPr/>
          </p:nvSpPr>
          <p:spPr>
            <a:xfrm>
              <a:off x="4588560" y="3470040"/>
              <a:ext cx="1883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569c"/>
                  </a:solidFill>
                  <a:latin typeface="Fira Sans Extra Condensed Medium"/>
                  <a:ea typeface="Fira Sans Extra Condensed Medium"/>
                </a:rPr>
                <a:t>TECH ARCHITECTURE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154" name="CustomShape 38"/>
            <p:cNvSpPr/>
            <p:nvPr/>
          </p:nvSpPr>
          <p:spPr>
            <a:xfrm>
              <a:off x="4588560" y="3816720"/>
              <a:ext cx="188352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" name="CustomShape 39"/>
          <p:cNvSpPr/>
          <p:nvPr/>
        </p:nvSpPr>
        <p:spPr>
          <a:xfrm>
            <a:off x="1393200" y="1667520"/>
            <a:ext cx="517680" cy="515520"/>
          </a:xfrm>
          <a:custGeom>
            <a:avLst/>
            <a:gdLst/>
            <a:ahLst/>
            <a:rect l="l" t="t" r="r" b="b"/>
            <a:pathLst>
              <a:path w="11348" h="1130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6" name="Group 40"/>
          <p:cNvGrpSpPr/>
          <p:nvPr/>
        </p:nvGrpSpPr>
        <p:grpSpPr>
          <a:xfrm>
            <a:off x="3329280" y="1656720"/>
            <a:ext cx="538200" cy="537120"/>
            <a:chOff x="3329280" y="1656720"/>
            <a:chExt cx="538200" cy="537120"/>
          </a:xfrm>
        </p:grpSpPr>
        <p:sp>
          <p:nvSpPr>
            <p:cNvPr id="157" name="CustomShape 41"/>
            <p:cNvSpPr/>
            <p:nvPr/>
          </p:nvSpPr>
          <p:spPr>
            <a:xfrm>
              <a:off x="3329280" y="1858680"/>
              <a:ext cx="538200" cy="335160"/>
            </a:xfrm>
            <a:custGeom>
              <a:avLst/>
              <a:gdLst/>
              <a:ahLst/>
              <a:rect l="l" t="t" r="r" b="b"/>
              <a:pathLst>
                <a:path w="11800" h="7359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42"/>
            <p:cNvSpPr/>
            <p:nvPr/>
          </p:nvSpPr>
          <p:spPr>
            <a:xfrm>
              <a:off x="3338280" y="1656720"/>
              <a:ext cx="512640" cy="309240"/>
            </a:xfrm>
            <a:custGeom>
              <a:avLst/>
              <a:gdLst/>
              <a:ahLst/>
              <a:rect l="l" t="t" r="r" b="b"/>
              <a:pathLst>
                <a:path w="11241" h="6789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" name="Group 43"/>
          <p:cNvGrpSpPr/>
          <p:nvPr/>
        </p:nvGrpSpPr>
        <p:grpSpPr>
          <a:xfrm>
            <a:off x="6261480" y="84600"/>
            <a:ext cx="545760" cy="504360"/>
            <a:chOff x="6261480" y="84600"/>
            <a:chExt cx="545760" cy="504360"/>
          </a:xfrm>
        </p:grpSpPr>
        <p:sp>
          <p:nvSpPr>
            <p:cNvPr id="160" name="CustomShape 44"/>
            <p:cNvSpPr/>
            <p:nvPr/>
          </p:nvSpPr>
          <p:spPr>
            <a:xfrm>
              <a:off x="6262560" y="196560"/>
              <a:ext cx="544680" cy="392400"/>
            </a:xfrm>
            <a:custGeom>
              <a:avLst/>
              <a:gdLst/>
              <a:ahLst/>
              <a:rect l="l" t="t" r="r" b="b"/>
              <a:pathLst>
                <a:path w="11943" h="8609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45"/>
            <p:cNvSpPr/>
            <p:nvPr/>
          </p:nvSpPr>
          <p:spPr>
            <a:xfrm>
              <a:off x="6261480" y="84600"/>
              <a:ext cx="545760" cy="327600"/>
            </a:xfrm>
            <a:custGeom>
              <a:avLst/>
              <a:gdLst/>
              <a:ahLst/>
              <a:rect l="l" t="t" r="r" b="b"/>
              <a:pathLst>
                <a:path w="11967" h="7192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46"/>
            <p:cNvSpPr/>
            <p:nvPr/>
          </p:nvSpPr>
          <p:spPr>
            <a:xfrm>
              <a:off x="6438240" y="199800"/>
              <a:ext cx="53280" cy="53280"/>
            </a:xfrm>
            <a:custGeom>
              <a:avLst/>
              <a:gdLst/>
              <a:ahLst/>
              <a:rect l="l" t="t" r="r" b="b"/>
              <a:pathLst>
                <a:path w="1192" h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47"/>
            <p:cNvSpPr/>
            <p:nvPr/>
          </p:nvSpPr>
          <p:spPr>
            <a:xfrm>
              <a:off x="6533640" y="199800"/>
              <a:ext cx="53280" cy="53280"/>
            </a:xfrm>
            <a:custGeom>
              <a:avLst/>
              <a:gdLst/>
              <a:ahLst/>
              <a:rect l="l" t="t" r="r" b="b"/>
              <a:pathLst>
                <a:path w="1191" h="1192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48"/>
            <p:cNvSpPr/>
            <p:nvPr/>
          </p:nvSpPr>
          <p:spPr>
            <a:xfrm>
              <a:off x="6629760" y="199800"/>
              <a:ext cx="53280" cy="53280"/>
            </a:xfrm>
            <a:custGeom>
              <a:avLst/>
              <a:gdLst/>
              <a:ahLst/>
              <a:rect l="l" t="t" r="r" b="b"/>
              <a:pathLst>
                <a:path w="1192" h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" name="CustomShape 49"/>
          <p:cNvSpPr/>
          <p:nvPr/>
        </p:nvSpPr>
        <p:spPr>
          <a:xfrm>
            <a:off x="7336440" y="1713600"/>
            <a:ext cx="347760" cy="415800"/>
          </a:xfrm>
          <a:prstGeom prst="actionButtonHom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66" name="CustomShape 50"/>
          <p:cNvSpPr/>
          <p:nvPr/>
        </p:nvSpPr>
        <p:spPr>
          <a:xfrm>
            <a:off x="5289120" y="1726200"/>
            <a:ext cx="482400" cy="480240"/>
          </a:xfrm>
          <a:prstGeom prst="actionButtonDocument">
            <a:avLst/>
          </a:prstGeom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"/>
          <p:cNvGrpSpPr/>
          <p:nvPr/>
        </p:nvGrpSpPr>
        <p:grpSpPr>
          <a:xfrm>
            <a:off x="3269160" y="1529640"/>
            <a:ext cx="2604600" cy="2605680"/>
            <a:chOff x="3269160" y="1529640"/>
            <a:chExt cx="2604600" cy="2605680"/>
          </a:xfrm>
        </p:grpSpPr>
        <p:sp>
          <p:nvSpPr>
            <p:cNvPr id="168" name="CustomShape 2"/>
            <p:cNvSpPr/>
            <p:nvPr/>
          </p:nvSpPr>
          <p:spPr>
            <a:xfrm>
              <a:off x="3269160" y="1529640"/>
              <a:ext cx="2604600" cy="2605680"/>
            </a:xfrm>
            <a:prstGeom prst="ellipse">
              <a:avLst/>
            </a:prstGeom>
            <a:noFill/>
            <a:ln w="19080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3"/>
            <p:cNvSpPr/>
            <p:nvPr/>
          </p:nvSpPr>
          <p:spPr>
            <a:xfrm>
              <a:off x="3734640" y="2013480"/>
              <a:ext cx="1674000" cy="1656000"/>
            </a:xfrm>
            <a:prstGeom prst="ellipse">
              <a:avLst/>
            </a:prstGeom>
            <a:noFill/>
            <a:ln w="19080">
              <a:solidFill>
                <a:srgbClr val="000000"/>
              </a:solidFill>
              <a:prstDash val="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4"/>
            <p:cNvSpPr/>
            <p:nvPr/>
          </p:nvSpPr>
          <p:spPr>
            <a:xfrm>
              <a:off x="4079880" y="2342520"/>
              <a:ext cx="953640" cy="9799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fffff"/>
                  </a:solidFill>
                  <a:latin typeface="Arial Narrow"/>
                  <a:ea typeface="Fira Sans Extra Condensed Medium"/>
                </a:rPr>
                <a:t>PLAN FOR </a:t>
              </a:r>
              <a:r>
                <a:rPr b="0" lang="en-GB" sz="1100" spc="-1" strike="noStrike">
                  <a:solidFill>
                    <a:srgbClr val="ffffff"/>
                  </a:solidFill>
                  <a:latin typeface="Arial Narrow"/>
                  <a:ea typeface="Fira Sans Extra Condensed Medium"/>
                </a:rPr>
                <a:t>PROJECT</a:t>
              </a:r>
              <a:endParaRPr b="0" lang="en-IN" sz="1100" spc="-1" strike="noStrike">
                <a:latin typeface="Arial"/>
              </a:endParaRPr>
            </a:p>
          </p:txBody>
        </p:sp>
      </p:grpSp>
      <p:sp>
        <p:nvSpPr>
          <p:cNvPr id="171" name="CustomShape 5"/>
          <p:cNvSpPr/>
          <p:nvPr/>
        </p:nvSpPr>
        <p:spPr>
          <a:xfrm>
            <a:off x="710280" y="536760"/>
            <a:ext cx="77223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Project Management Infographics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172" name="Group 6"/>
          <p:cNvGrpSpPr/>
          <p:nvPr/>
        </p:nvGrpSpPr>
        <p:grpSpPr>
          <a:xfrm>
            <a:off x="710280" y="1495080"/>
            <a:ext cx="3023280" cy="1035720"/>
            <a:chOff x="710280" y="1495080"/>
            <a:chExt cx="3023280" cy="1035720"/>
          </a:xfrm>
        </p:grpSpPr>
        <p:sp>
          <p:nvSpPr>
            <p:cNvPr id="173" name="CustomShape 7"/>
            <p:cNvSpPr/>
            <p:nvPr/>
          </p:nvSpPr>
          <p:spPr>
            <a:xfrm>
              <a:off x="3199680" y="1746000"/>
              <a:ext cx="533880" cy="533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8"/>
            <p:cNvSpPr/>
            <p:nvPr/>
          </p:nvSpPr>
          <p:spPr>
            <a:xfrm rot="10800000">
              <a:off x="2710800" y="2013120"/>
              <a:ext cx="48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1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5" name="Group 9"/>
            <p:cNvGrpSpPr/>
            <p:nvPr/>
          </p:nvGrpSpPr>
          <p:grpSpPr>
            <a:xfrm>
              <a:off x="710280" y="1495080"/>
              <a:ext cx="1883520" cy="1035720"/>
              <a:chOff x="710280" y="1495080"/>
              <a:chExt cx="1883520" cy="1035720"/>
            </a:xfrm>
          </p:grpSpPr>
          <p:sp>
            <p:nvSpPr>
              <p:cNvPr id="176" name="CustomShape 10"/>
              <p:cNvSpPr/>
              <p:nvPr/>
            </p:nvSpPr>
            <p:spPr>
              <a:xfrm>
                <a:off x="710280" y="1766880"/>
                <a:ext cx="1883520" cy="76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I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D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esigning the architecture,selecting technology stack,and creating a roadmap for development.</a:t>
                </a:r>
                <a:endParaRPr b="0" lang="en-IN" sz="1200" spc="-1" strike="noStrike">
                  <a:latin typeface="Arial"/>
                </a:endParaRPr>
              </a:p>
            </p:txBody>
          </p:sp>
          <p:sp>
            <p:nvSpPr>
              <p:cNvPr id="177" name="CustomShape 11"/>
              <p:cNvSpPr/>
              <p:nvPr/>
            </p:nvSpPr>
            <p:spPr>
              <a:xfrm>
                <a:off x="710280" y="1495080"/>
                <a:ext cx="1883520" cy="353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IN" sz="1700" spc="-1" strike="noStrike">
                    <a:solidFill>
                      <a:srgbClr val="fbb831"/>
                    </a:solidFill>
                    <a:latin typeface="Fira Sans Extra Condensed Medium"/>
                    <a:ea typeface="Fira Sans Extra Condensed Medium"/>
                  </a:rPr>
                  <a:t>Laying The Foundation</a:t>
                </a:r>
                <a:endParaRPr b="0" lang="en-IN" sz="17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700" spc="-1" strike="noStrike">
                  <a:latin typeface="Arial"/>
                </a:endParaRPr>
              </a:p>
            </p:txBody>
          </p:sp>
        </p:grpSp>
      </p:grpSp>
      <p:grpSp>
        <p:nvGrpSpPr>
          <p:cNvPr id="178" name="Group 12"/>
          <p:cNvGrpSpPr/>
          <p:nvPr/>
        </p:nvGrpSpPr>
        <p:grpSpPr>
          <a:xfrm>
            <a:off x="710280" y="3133800"/>
            <a:ext cx="3023280" cy="1035720"/>
            <a:chOff x="710280" y="3133800"/>
            <a:chExt cx="3023280" cy="1035720"/>
          </a:xfrm>
        </p:grpSpPr>
        <p:grpSp>
          <p:nvGrpSpPr>
            <p:cNvPr id="179" name="Group 13"/>
            <p:cNvGrpSpPr/>
            <p:nvPr/>
          </p:nvGrpSpPr>
          <p:grpSpPr>
            <a:xfrm>
              <a:off x="710280" y="3133800"/>
              <a:ext cx="1883520" cy="1035720"/>
              <a:chOff x="710280" y="3133800"/>
              <a:chExt cx="1883520" cy="1035720"/>
            </a:xfrm>
          </p:grpSpPr>
          <p:sp>
            <p:nvSpPr>
              <p:cNvPr id="180" name="CustomShape 14"/>
              <p:cNvSpPr/>
              <p:nvPr/>
            </p:nvSpPr>
            <p:spPr>
              <a:xfrm>
                <a:off x="710280" y="3133800"/>
                <a:ext cx="1883520" cy="353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700" spc="-1" strike="noStrike">
                    <a:solidFill>
                      <a:srgbClr val="e850e0"/>
                    </a:solidFill>
                    <a:latin typeface="Fira Sans Extra Condensed Medium"/>
                    <a:ea typeface="Fira Sans Extra Condensed Medium"/>
                  </a:rPr>
                  <a:t>Web Apps</a:t>
                </a:r>
                <a:endParaRPr b="0" lang="en-IN" sz="1700" spc="-1" strike="noStrike">
                  <a:latin typeface="Arial"/>
                </a:endParaRPr>
              </a:p>
            </p:txBody>
          </p:sp>
          <p:sp>
            <p:nvSpPr>
              <p:cNvPr id="181" name="CustomShape 15"/>
              <p:cNvSpPr/>
              <p:nvPr/>
            </p:nvSpPr>
            <p:spPr>
              <a:xfrm>
                <a:off x="710280" y="3405600"/>
                <a:ext cx="1883520" cy="76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IN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T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he setup of the TiresOnHighway web apps.</a:t>
                </a:r>
                <a:endParaRPr b="0" lang="en-IN" sz="1200" spc="-1" strike="noStrike">
                  <a:latin typeface="Arial"/>
                </a:endParaRPr>
              </a:p>
            </p:txBody>
          </p:sp>
        </p:grpSp>
        <p:sp>
          <p:nvSpPr>
            <p:cNvPr id="182" name="CustomShape 16"/>
            <p:cNvSpPr/>
            <p:nvPr/>
          </p:nvSpPr>
          <p:spPr>
            <a:xfrm>
              <a:off x="3199680" y="3384720"/>
              <a:ext cx="533880" cy="5338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7"/>
            <p:cNvSpPr/>
            <p:nvPr/>
          </p:nvSpPr>
          <p:spPr>
            <a:xfrm rot="10800000">
              <a:off x="2710800" y="3651840"/>
              <a:ext cx="48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4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Group 18"/>
          <p:cNvGrpSpPr/>
          <p:nvPr/>
        </p:nvGrpSpPr>
        <p:grpSpPr>
          <a:xfrm>
            <a:off x="5569920" y="2698200"/>
            <a:ext cx="3022920" cy="1035720"/>
            <a:chOff x="5569920" y="2698200"/>
            <a:chExt cx="3022920" cy="1035720"/>
          </a:xfrm>
        </p:grpSpPr>
        <p:grpSp>
          <p:nvGrpSpPr>
            <p:cNvPr id="185" name="Group 19"/>
            <p:cNvGrpSpPr/>
            <p:nvPr/>
          </p:nvGrpSpPr>
          <p:grpSpPr>
            <a:xfrm>
              <a:off x="6709320" y="2698200"/>
              <a:ext cx="1883520" cy="1035720"/>
              <a:chOff x="6709320" y="2698200"/>
              <a:chExt cx="1883520" cy="1035720"/>
            </a:xfrm>
          </p:grpSpPr>
          <p:sp>
            <p:nvSpPr>
              <p:cNvPr id="186" name="CustomShape 20"/>
              <p:cNvSpPr/>
              <p:nvPr/>
            </p:nvSpPr>
            <p:spPr>
              <a:xfrm>
                <a:off x="6709320" y="2698200"/>
                <a:ext cx="1883520" cy="353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700" spc="-1" strike="noStrike">
                    <a:solidFill>
                      <a:srgbClr val="fb569c"/>
                    </a:solidFill>
                    <a:latin typeface="Fira Sans Extra Condensed Medium"/>
                    <a:ea typeface="Fira Sans Extra Condensed Medium"/>
                  </a:rPr>
                  <a:t>Project Execution</a:t>
                </a:r>
                <a:endParaRPr b="0" lang="en-IN" sz="1700" spc="-1" strike="noStrike">
                  <a:latin typeface="Arial"/>
                </a:endParaRPr>
              </a:p>
            </p:txBody>
          </p:sp>
          <p:sp>
            <p:nvSpPr>
              <p:cNvPr id="187" name="CustomShape 21"/>
              <p:cNvSpPr/>
              <p:nvPr/>
            </p:nvSpPr>
            <p:spPr>
              <a:xfrm>
                <a:off x="6709320" y="2970000"/>
                <a:ext cx="1883520" cy="76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Deployment.</a:t>
                </a:r>
                <a:endParaRPr b="0" lang="en-IN" sz="1200" spc="-1" strike="noStrike">
                  <a:latin typeface="Arial"/>
                </a:endParaRPr>
              </a:p>
            </p:txBody>
          </p:sp>
        </p:grpSp>
        <p:sp>
          <p:nvSpPr>
            <p:cNvPr id="188" name="CustomShape 22"/>
            <p:cNvSpPr/>
            <p:nvPr/>
          </p:nvSpPr>
          <p:spPr>
            <a:xfrm>
              <a:off x="5569920" y="2949120"/>
              <a:ext cx="533880" cy="53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23"/>
            <p:cNvSpPr/>
            <p:nvPr/>
          </p:nvSpPr>
          <p:spPr>
            <a:xfrm rot="10800000">
              <a:off x="6105960" y="3216240"/>
              <a:ext cx="48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" name="Group 24"/>
          <p:cNvGrpSpPr/>
          <p:nvPr/>
        </p:nvGrpSpPr>
        <p:grpSpPr>
          <a:xfrm>
            <a:off x="5409720" y="1495080"/>
            <a:ext cx="3022920" cy="1035720"/>
            <a:chOff x="5409720" y="1495080"/>
            <a:chExt cx="3022920" cy="1035720"/>
          </a:xfrm>
        </p:grpSpPr>
        <p:grpSp>
          <p:nvGrpSpPr>
            <p:cNvPr id="191" name="Group 25"/>
            <p:cNvGrpSpPr/>
            <p:nvPr/>
          </p:nvGrpSpPr>
          <p:grpSpPr>
            <a:xfrm>
              <a:off x="6549120" y="1495080"/>
              <a:ext cx="1883520" cy="1035720"/>
              <a:chOff x="6549120" y="1495080"/>
              <a:chExt cx="1883520" cy="1035720"/>
            </a:xfrm>
          </p:grpSpPr>
          <p:sp>
            <p:nvSpPr>
              <p:cNvPr id="192" name="CustomShape 26"/>
              <p:cNvSpPr/>
              <p:nvPr/>
            </p:nvSpPr>
            <p:spPr>
              <a:xfrm>
                <a:off x="6549120" y="1495080"/>
                <a:ext cx="1883520" cy="353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700" spc="-1" strike="noStrike">
                    <a:solidFill>
                      <a:srgbClr val="fb8569"/>
                    </a:solidFill>
                    <a:latin typeface="Fira Sans Extra Condensed Medium"/>
                    <a:ea typeface="Fira Sans Extra Condensed Medium"/>
                  </a:rPr>
                  <a:t>AI/ML Model</a:t>
                </a:r>
                <a:endParaRPr b="0" lang="en-IN" sz="1700" spc="-1" strike="noStrike">
                  <a:latin typeface="Arial"/>
                </a:endParaRPr>
              </a:p>
            </p:txBody>
          </p:sp>
          <p:sp>
            <p:nvSpPr>
              <p:cNvPr id="193" name="CustomShape 27"/>
              <p:cNvSpPr/>
              <p:nvPr/>
            </p:nvSpPr>
            <p:spPr>
              <a:xfrm>
                <a:off x="6549120" y="1766880"/>
                <a:ext cx="1883520" cy="76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Analyzes images to provide feedback on tire condiction.</a:t>
                </a:r>
                <a:endParaRPr b="0" lang="en-IN" sz="1200" spc="-1" strike="noStrike">
                  <a:latin typeface="Arial"/>
                </a:endParaRPr>
              </a:p>
            </p:txBody>
          </p:sp>
        </p:grpSp>
        <p:sp>
          <p:nvSpPr>
            <p:cNvPr id="194" name="CustomShape 28"/>
            <p:cNvSpPr/>
            <p:nvPr/>
          </p:nvSpPr>
          <p:spPr>
            <a:xfrm>
              <a:off x="5409720" y="1746000"/>
              <a:ext cx="533880" cy="533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9"/>
            <p:cNvSpPr/>
            <p:nvPr/>
          </p:nvSpPr>
          <p:spPr>
            <a:xfrm rot="10800000">
              <a:off x="5945760" y="2013120"/>
              <a:ext cx="48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2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6" name="Group 30"/>
          <p:cNvGrpSpPr/>
          <p:nvPr/>
        </p:nvGrpSpPr>
        <p:grpSpPr>
          <a:xfrm>
            <a:off x="3315600" y="1861920"/>
            <a:ext cx="302040" cy="301680"/>
            <a:chOff x="3315600" y="1861920"/>
            <a:chExt cx="302040" cy="301680"/>
          </a:xfrm>
        </p:grpSpPr>
        <p:sp>
          <p:nvSpPr>
            <p:cNvPr id="197" name="CustomShape 31"/>
            <p:cNvSpPr/>
            <p:nvPr/>
          </p:nvSpPr>
          <p:spPr>
            <a:xfrm>
              <a:off x="3315600" y="1861920"/>
              <a:ext cx="302040" cy="213120"/>
            </a:xfrm>
            <a:custGeom>
              <a:avLst/>
              <a:gdLst/>
              <a:ahLst/>
              <a:rect l="l" t="t" r="r" b="b"/>
              <a:pathLst>
                <a:path w="19279" h="13627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32"/>
            <p:cNvSpPr/>
            <p:nvPr/>
          </p:nvSpPr>
          <p:spPr>
            <a:xfrm>
              <a:off x="3387240" y="2093760"/>
              <a:ext cx="158760" cy="69840"/>
            </a:xfrm>
            <a:custGeom>
              <a:avLst/>
              <a:gdLst/>
              <a:ahLst/>
              <a:rect l="l" t="t" r="r" b="b"/>
              <a:pathLst>
                <a:path w="10164" h="4517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33"/>
            <p:cNvSpPr/>
            <p:nvPr/>
          </p:nvSpPr>
          <p:spPr>
            <a:xfrm>
              <a:off x="3441960" y="1926360"/>
              <a:ext cx="49320" cy="46800"/>
            </a:xfrm>
            <a:custGeom>
              <a:avLst/>
              <a:gdLst/>
              <a:ahLst/>
              <a:rect l="l" t="t" r="r" b="b"/>
              <a:pathLst>
                <a:path w="3199" h="3045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" name="Group 34"/>
          <p:cNvGrpSpPr/>
          <p:nvPr/>
        </p:nvGrpSpPr>
        <p:grpSpPr>
          <a:xfrm>
            <a:off x="5500440" y="1865520"/>
            <a:ext cx="302400" cy="302040"/>
            <a:chOff x="5500440" y="1865520"/>
            <a:chExt cx="302400" cy="302040"/>
          </a:xfrm>
        </p:grpSpPr>
        <p:sp>
          <p:nvSpPr>
            <p:cNvPr id="201" name="CustomShape 35"/>
            <p:cNvSpPr/>
            <p:nvPr/>
          </p:nvSpPr>
          <p:spPr>
            <a:xfrm>
              <a:off x="5590080" y="2096280"/>
              <a:ext cx="123120" cy="71280"/>
            </a:xfrm>
            <a:custGeom>
              <a:avLst/>
              <a:gdLst/>
              <a:ahLst/>
              <a:rect l="l" t="t" r="r" b="b"/>
              <a:pathLst>
                <a:path w="7905" h="4593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36"/>
            <p:cNvSpPr/>
            <p:nvPr/>
          </p:nvSpPr>
          <p:spPr>
            <a:xfrm>
              <a:off x="5540760" y="1865520"/>
              <a:ext cx="217440" cy="212040"/>
            </a:xfrm>
            <a:custGeom>
              <a:avLst/>
              <a:gdLst/>
              <a:ahLst/>
              <a:rect l="l" t="t" r="r" b="b"/>
              <a:pathLst>
                <a:path w="13892" h="13553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37"/>
            <p:cNvSpPr/>
            <p:nvPr/>
          </p:nvSpPr>
          <p:spPr>
            <a:xfrm>
              <a:off x="5500440" y="1972080"/>
              <a:ext cx="34560" cy="16560"/>
            </a:xfrm>
            <a:custGeom>
              <a:avLst/>
              <a:gdLst/>
              <a:ahLst/>
              <a:rect l="l" t="t" r="r" b="b"/>
              <a:pathLst>
                <a:path w="2256" h="1131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38"/>
            <p:cNvSpPr/>
            <p:nvPr/>
          </p:nvSpPr>
          <p:spPr>
            <a:xfrm>
              <a:off x="5502240" y="1912680"/>
              <a:ext cx="30960" cy="29160"/>
            </a:xfrm>
            <a:custGeom>
              <a:avLst/>
              <a:gdLst/>
              <a:ahLst/>
              <a:rect l="l" t="t" r="r" b="b"/>
              <a:pathLst>
                <a:path w="2034" h="1923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39"/>
            <p:cNvSpPr/>
            <p:nvPr/>
          </p:nvSpPr>
          <p:spPr>
            <a:xfrm>
              <a:off x="5502240" y="2019240"/>
              <a:ext cx="30960" cy="29160"/>
            </a:xfrm>
            <a:custGeom>
              <a:avLst/>
              <a:gdLst/>
              <a:ahLst/>
              <a:rect l="l" t="t" r="r" b="b"/>
              <a:pathLst>
                <a:path w="2028" h="1916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40"/>
            <p:cNvSpPr/>
            <p:nvPr/>
          </p:nvSpPr>
          <p:spPr>
            <a:xfrm>
              <a:off x="5768280" y="1972080"/>
              <a:ext cx="34560" cy="16560"/>
            </a:xfrm>
            <a:custGeom>
              <a:avLst/>
              <a:gdLst/>
              <a:ahLst/>
              <a:rect l="l" t="t" r="r" b="b"/>
              <a:pathLst>
                <a:path w="2257" h="1131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41"/>
            <p:cNvSpPr/>
            <p:nvPr/>
          </p:nvSpPr>
          <p:spPr>
            <a:xfrm>
              <a:off x="5770080" y="1912680"/>
              <a:ext cx="30960" cy="29160"/>
            </a:xfrm>
            <a:custGeom>
              <a:avLst/>
              <a:gdLst/>
              <a:ahLst/>
              <a:rect l="l" t="t" r="r" b="b"/>
              <a:pathLst>
                <a:path w="2027" h="1916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42"/>
            <p:cNvSpPr/>
            <p:nvPr/>
          </p:nvSpPr>
          <p:spPr>
            <a:xfrm>
              <a:off x="5769720" y="2019240"/>
              <a:ext cx="30960" cy="29160"/>
            </a:xfrm>
            <a:custGeom>
              <a:avLst/>
              <a:gdLst/>
              <a:ahLst/>
              <a:rect l="l" t="t" r="r" b="b"/>
              <a:pathLst>
                <a:path w="2033" h="192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9" name="Group 43"/>
          <p:cNvGrpSpPr/>
          <p:nvPr/>
        </p:nvGrpSpPr>
        <p:grpSpPr>
          <a:xfrm>
            <a:off x="5752440" y="3131640"/>
            <a:ext cx="195480" cy="301680"/>
            <a:chOff x="5752440" y="3131640"/>
            <a:chExt cx="195480" cy="301680"/>
          </a:xfrm>
        </p:grpSpPr>
        <p:sp>
          <p:nvSpPr>
            <p:cNvPr id="210" name="CustomShape 44"/>
            <p:cNvSpPr/>
            <p:nvPr/>
          </p:nvSpPr>
          <p:spPr>
            <a:xfrm>
              <a:off x="5771160" y="3131640"/>
              <a:ext cx="158040" cy="51120"/>
            </a:xfrm>
            <a:custGeom>
              <a:avLst/>
              <a:gdLst/>
              <a:ahLst/>
              <a:rect l="l" t="t" r="r" b="b"/>
              <a:pathLst>
                <a:path w="10113" h="3331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45"/>
            <p:cNvSpPr/>
            <p:nvPr/>
          </p:nvSpPr>
          <p:spPr>
            <a:xfrm>
              <a:off x="5752440" y="3201840"/>
              <a:ext cx="195480" cy="140040"/>
            </a:xfrm>
            <a:custGeom>
              <a:avLst/>
              <a:gdLst/>
              <a:ahLst/>
              <a:rect l="l" t="t" r="r" b="b"/>
              <a:pathLst>
                <a:path w="12492" h="8977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46"/>
            <p:cNvSpPr/>
            <p:nvPr/>
          </p:nvSpPr>
          <p:spPr>
            <a:xfrm>
              <a:off x="5825520" y="3360600"/>
              <a:ext cx="49320" cy="72720"/>
            </a:xfrm>
            <a:custGeom>
              <a:avLst/>
              <a:gdLst/>
              <a:ahLst/>
              <a:rect l="l" t="t" r="r" b="b"/>
              <a:pathLst>
                <a:path w="3199" h="4696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roup 47"/>
          <p:cNvGrpSpPr/>
          <p:nvPr/>
        </p:nvGrpSpPr>
        <p:grpSpPr>
          <a:xfrm>
            <a:off x="5539320" y="3500640"/>
            <a:ext cx="303120" cy="302040"/>
            <a:chOff x="5539320" y="3500640"/>
            <a:chExt cx="303120" cy="302040"/>
          </a:xfrm>
        </p:grpSpPr>
        <p:sp>
          <p:nvSpPr>
            <p:cNvPr id="214" name="CustomShape 48"/>
            <p:cNvSpPr/>
            <p:nvPr/>
          </p:nvSpPr>
          <p:spPr>
            <a:xfrm>
              <a:off x="5598360" y="3654000"/>
              <a:ext cx="90360" cy="89640"/>
            </a:xfrm>
            <a:custGeom>
              <a:avLst/>
              <a:gdLst/>
              <a:ahLst/>
              <a:rect l="l" t="t" r="r" b="b"/>
              <a:pathLst>
                <a:path w="5812" h="5764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49"/>
            <p:cNvSpPr/>
            <p:nvPr/>
          </p:nvSpPr>
          <p:spPr>
            <a:xfrm>
              <a:off x="5689800" y="372996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1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50"/>
            <p:cNvSpPr/>
            <p:nvPr/>
          </p:nvSpPr>
          <p:spPr>
            <a:xfrm>
              <a:off x="5772600" y="3500640"/>
              <a:ext cx="69840" cy="69480"/>
            </a:xfrm>
            <a:custGeom>
              <a:avLst/>
              <a:gdLst/>
              <a:ahLst/>
              <a:rect l="l" t="t" r="r" b="b"/>
              <a:pathLst>
                <a:path w="4521" h="4485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51"/>
            <p:cNvSpPr/>
            <p:nvPr/>
          </p:nvSpPr>
          <p:spPr>
            <a:xfrm>
              <a:off x="5704920" y="3583800"/>
              <a:ext cx="56520" cy="51840"/>
            </a:xfrm>
            <a:custGeom>
              <a:avLst/>
              <a:gdLst/>
              <a:ahLst/>
              <a:rect l="l" t="t" r="r" b="b"/>
              <a:pathLst>
                <a:path w="3656" h="3374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52"/>
            <p:cNvSpPr/>
            <p:nvPr/>
          </p:nvSpPr>
          <p:spPr>
            <a:xfrm>
              <a:off x="5622480" y="3508200"/>
              <a:ext cx="212040" cy="212040"/>
            </a:xfrm>
            <a:custGeom>
              <a:avLst/>
              <a:gdLst/>
              <a:ahLst/>
              <a:rect l="l" t="t" r="r" b="b"/>
              <a:pathLst>
                <a:path w="13546" h="13549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53"/>
            <p:cNvSpPr/>
            <p:nvPr/>
          </p:nvSpPr>
          <p:spPr>
            <a:xfrm>
              <a:off x="5685120" y="3715560"/>
              <a:ext cx="67320" cy="68760"/>
            </a:xfrm>
            <a:custGeom>
              <a:avLst/>
              <a:gdLst/>
              <a:ahLst/>
              <a:rect l="l" t="t" r="r" b="b"/>
              <a:pathLst>
                <a:path w="4358" h="445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54"/>
            <p:cNvSpPr/>
            <p:nvPr/>
          </p:nvSpPr>
          <p:spPr>
            <a:xfrm>
              <a:off x="5557320" y="3589200"/>
              <a:ext cx="70560" cy="68040"/>
            </a:xfrm>
            <a:custGeom>
              <a:avLst/>
              <a:gdLst/>
              <a:ahLst/>
              <a:rect l="l" t="t" r="r" b="b"/>
              <a:pathLst>
                <a:path w="4566" h="4392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55"/>
            <p:cNvSpPr/>
            <p:nvPr/>
          </p:nvSpPr>
          <p:spPr>
            <a:xfrm>
              <a:off x="5539320" y="3697200"/>
              <a:ext cx="106200" cy="105480"/>
            </a:xfrm>
            <a:custGeom>
              <a:avLst/>
              <a:gdLst/>
              <a:ahLst/>
              <a:rect l="l" t="t" r="r" b="b"/>
              <a:pathLst>
                <a:path w="6833" h="678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" name="Group 56"/>
          <p:cNvGrpSpPr/>
          <p:nvPr/>
        </p:nvGrpSpPr>
        <p:grpSpPr>
          <a:xfrm>
            <a:off x="4281840" y="3949200"/>
            <a:ext cx="3022920" cy="1201320"/>
            <a:chOff x="4281840" y="3949200"/>
            <a:chExt cx="3022920" cy="1201320"/>
          </a:xfrm>
        </p:grpSpPr>
        <p:grpSp>
          <p:nvGrpSpPr>
            <p:cNvPr id="223" name="Group 57"/>
            <p:cNvGrpSpPr/>
            <p:nvPr/>
          </p:nvGrpSpPr>
          <p:grpSpPr>
            <a:xfrm>
              <a:off x="5349960" y="3963240"/>
              <a:ext cx="1954800" cy="1187280"/>
              <a:chOff x="5349960" y="3963240"/>
              <a:chExt cx="1954800" cy="1187280"/>
            </a:xfrm>
          </p:grpSpPr>
          <p:sp>
            <p:nvSpPr>
              <p:cNvPr id="224" name="CustomShape 58"/>
              <p:cNvSpPr/>
              <p:nvPr/>
            </p:nvSpPr>
            <p:spPr>
              <a:xfrm>
                <a:off x="5349960" y="3963240"/>
                <a:ext cx="1883520" cy="353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700" spc="-1" strike="noStrike">
                    <a:solidFill>
                      <a:srgbClr val="fb569c"/>
                    </a:solidFill>
                    <a:latin typeface="Fira Sans Extra Condensed Medium"/>
                    <a:ea typeface="Fira Sans Extra Condensed Medium"/>
                  </a:rPr>
                  <a:t>Project M</a:t>
                </a:r>
                <a:r>
                  <a:rPr b="0" lang="en-IN" sz="1700" spc="-1" strike="noStrike">
                    <a:solidFill>
                      <a:srgbClr val="fb569c"/>
                    </a:solidFill>
                    <a:latin typeface="Fira Sans Extra Condensed Medium"/>
                    <a:ea typeface="Fira Sans Extra Condensed Medium"/>
                  </a:rPr>
                  <a:t>o</a:t>
                </a:r>
                <a:r>
                  <a:rPr b="0" lang="en-GB" sz="1700" spc="-1" strike="noStrike">
                    <a:solidFill>
                      <a:srgbClr val="fb569c"/>
                    </a:solidFill>
                    <a:latin typeface="Fira Sans Extra Condensed Medium"/>
                    <a:ea typeface="Fira Sans Extra Condensed Medium"/>
                  </a:rPr>
                  <a:t>nitoring and controlling and completing</a:t>
                </a:r>
                <a:endParaRPr b="0" lang="en-IN" sz="1700" spc="-1" strike="noStrike">
                  <a:latin typeface="Arial"/>
                </a:endParaRPr>
              </a:p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700" spc="-1" strike="noStrike">
                  <a:latin typeface="Arial"/>
                </a:endParaRPr>
              </a:p>
            </p:txBody>
          </p:sp>
          <p:sp>
            <p:nvSpPr>
              <p:cNvPr id="225" name="CustomShape 59"/>
              <p:cNvSpPr/>
              <p:nvPr/>
            </p:nvSpPr>
            <p:spPr>
              <a:xfrm>
                <a:off x="5409720" y="4347360"/>
                <a:ext cx="1895040" cy="803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IN" sz="1800" spc="-1" strike="noStrike">
                  <a:latin typeface="Arial"/>
                </a:endParaRPr>
              </a:p>
              <a:p>
                <a:pPr algn="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Roboto"/>
                    <a:ea typeface="Roboto"/>
                  </a:rPr>
                  <a:t>Ensure project runs smoothly without any   issues                             </a:t>
                </a:r>
                <a:endParaRPr b="0" lang="en-IN" sz="1200" spc="-1" strike="noStrike">
                  <a:latin typeface="Arial"/>
                </a:endParaRPr>
              </a:p>
            </p:txBody>
          </p:sp>
        </p:grpSp>
        <p:sp>
          <p:nvSpPr>
            <p:cNvPr id="226" name="CustomShape 60"/>
            <p:cNvSpPr/>
            <p:nvPr/>
          </p:nvSpPr>
          <p:spPr>
            <a:xfrm>
              <a:off x="4281840" y="3949200"/>
              <a:ext cx="533880" cy="533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61"/>
            <p:cNvSpPr/>
            <p:nvPr/>
          </p:nvSpPr>
          <p:spPr>
            <a:xfrm rot="10800000">
              <a:off x="4817520" y="4216320"/>
              <a:ext cx="48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accent3"/>
              </a:solidFill>
              <a:round/>
              <a:headEnd len="med" type="oval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10280" y="536760"/>
            <a:ext cx="77223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Technology Stacks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29" name="Group 2"/>
          <p:cNvGrpSpPr/>
          <p:nvPr/>
        </p:nvGrpSpPr>
        <p:grpSpPr>
          <a:xfrm>
            <a:off x="4663800" y="1300680"/>
            <a:ext cx="1791720" cy="3124080"/>
            <a:chOff x="4663800" y="1300680"/>
            <a:chExt cx="1791720" cy="3124080"/>
          </a:xfrm>
        </p:grpSpPr>
        <p:sp>
          <p:nvSpPr>
            <p:cNvPr id="230" name="CustomShape 3"/>
            <p:cNvSpPr/>
            <p:nvPr/>
          </p:nvSpPr>
          <p:spPr>
            <a:xfrm flipH="1" rot="10800000">
              <a:off x="4663440" y="2016360"/>
              <a:ext cx="1791360" cy="2408400"/>
            </a:xfrm>
            <a:prstGeom prst="round2SameRect">
              <a:avLst>
                <a:gd name="adj1" fmla="val 5396"/>
                <a:gd name="adj2" fmla="val 0"/>
              </a:avLst>
            </a:prstGeom>
            <a:noFill/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4"/>
            <p:cNvSpPr/>
            <p:nvPr/>
          </p:nvSpPr>
          <p:spPr>
            <a:xfrm>
              <a:off x="4699440" y="2356920"/>
              <a:ext cx="1631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569c"/>
                  </a:solidFill>
                  <a:latin typeface="Fira Sans Extra Condensed Medium"/>
                  <a:ea typeface="Fira Sans Extra Condensed Medium"/>
                </a:rPr>
                <a:t>MongoDB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232" name="CustomShape 5"/>
            <p:cNvSpPr/>
            <p:nvPr/>
          </p:nvSpPr>
          <p:spPr>
            <a:xfrm>
              <a:off x="4744080" y="3392640"/>
              <a:ext cx="1631520" cy="76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6"/>
            <p:cNvSpPr/>
            <p:nvPr/>
          </p:nvSpPr>
          <p:spPr>
            <a:xfrm>
              <a:off x="4664160" y="1300680"/>
              <a:ext cx="1791360" cy="584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Database</a:t>
              </a:r>
              <a:endParaRPr b="0" lang="en-IN" sz="1700" spc="-1" strike="noStrike">
                <a:latin typeface="Arial"/>
              </a:endParaRPr>
            </a:p>
          </p:txBody>
        </p:sp>
      </p:grpSp>
      <p:grpSp>
        <p:nvGrpSpPr>
          <p:cNvPr id="234" name="Group 7"/>
          <p:cNvGrpSpPr/>
          <p:nvPr/>
        </p:nvGrpSpPr>
        <p:grpSpPr>
          <a:xfrm>
            <a:off x="6641280" y="1300680"/>
            <a:ext cx="1884600" cy="3124080"/>
            <a:chOff x="6641280" y="1300680"/>
            <a:chExt cx="1884600" cy="3124080"/>
          </a:xfrm>
        </p:grpSpPr>
        <p:sp>
          <p:nvSpPr>
            <p:cNvPr id="235" name="CustomShape 8"/>
            <p:cNvSpPr/>
            <p:nvPr/>
          </p:nvSpPr>
          <p:spPr>
            <a:xfrm flipH="1" rot="10800000">
              <a:off x="6640920" y="2016360"/>
              <a:ext cx="1884600" cy="2408400"/>
            </a:xfrm>
            <a:prstGeom prst="round2SameRect">
              <a:avLst>
                <a:gd name="adj1" fmla="val 5556"/>
                <a:gd name="adj2" fmla="val 0"/>
              </a:avLst>
            </a:prstGeom>
            <a:noFill/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9"/>
            <p:cNvSpPr/>
            <p:nvPr/>
          </p:nvSpPr>
          <p:spPr>
            <a:xfrm>
              <a:off x="6725160" y="2571840"/>
              <a:ext cx="171648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9c27b0"/>
                  </a:solidFill>
                  <a:latin typeface="Fira Sans Extra Condensed Medium"/>
                  <a:ea typeface="Fira Sans Extra Condensed Medium"/>
                </a:rPr>
                <a:t>CNN(</a:t>
              </a:r>
              <a:r>
                <a:rPr b="0" lang="en-IN" sz="1700" spc="-1" strike="noStrike">
                  <a:solidFill>
                    <a:srgbClr val="9c27b0"/>
                  </a:solidFill>
                  <a:latin typeface="Fira Sans Extra Condensed Medium"/>
                  <a:ea typeface="Fira Sans Extra Condensed Medium"/>
                </a:rPr>
                <a:t>convolutional neural network)</a:t>
              </a: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237" name="CustomShape 10"/>
            <p:cNvSpPr/>
            <p:nvPr/>
          </p:nvSpPr>
          <p:spPr>
            <a:xfrm>
              <a:off x="6725160" y="3392640"/>
              <a:ext cx="1716480" cy="76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11"/>
            <p:cNvSpPr/>
            <p:nvPr/>
          </p:nvSpPr>
          <p:spPr>
            <a:xfrm>
              <a:off x="6641280" y="1300680"/>
              <a:ext cx="1884600" cy="584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ML Model</a:t>
              </a:r>
              <a:endParaRPr b="0" lang="en-IN" sz="1700" spc="-1" strike="noStrike">
                <a:latin typeface="Arial"/>
              </a:endParaRPr>
            </a:p>
          </p:txBody>
        </p:sp>
      </p:grpSp>
      <p:grpSp>
        <p:nvGrpSpPr>
          <p:cNvPr id="239" name="Group 12"/>
          <p:cNvGrpSpPr/>
          <p:nvPr/>
        </p:nvGrpSpPr>
        <p:grpSpPr>
          <a:xfrm>
            <a:off x="709920" y="1300680"/>
            <a:ext cx="1791720" cy="3124080"/>
            <a:chOff x="709920" y="1300680"/>
            <a:chExt cx="1791720" cy="3124080"/>
          </a:xfrm>
        </p:grpSpPr>
        <p:sp>
          <p:nvSpPr>
            <p:cNvPr id="240" name="CustomShape 13"/>
            <p:cNvSpPr/>
            <p:nvPr/>
          </p:nvSpPr>
          <p:spPr>
            <a:xfrm flipH="1" rot="10800000">
              <a:off x="709560" y="2016360"/>
              <a:ext cx="1791360" cy="24084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4"/>
            <p:cNvSpPr/>
            <p:nvPr/>
          </p:nvSpPr>
          <p:spPr>
            <a:xfrm>
              <a:off x="710280" y="2910240"/>
              <a:ext cx="1631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React    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Bootstrap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HTML     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CSS          </a:t>
              </a:r>
              <a:br/>
              <a:r>
                <a:rPr b="0" lang="en-GB" sz="1700" spc="-1" strike="noStrike">
                  <a:solidFill>
                    <a:srgbClr val="fbb831"/>
                  </a:solidFill>
                  <a:latin typeface="Fira Sans Extra Condensed Medium"/>
                  <a:ea typeface="Fira Sans Extra Condensed Medium"/>
                </a:rPr>
                <a:t>JS         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242" name="CustomShape 15"/>
            <p:cNvSpPr/>
            <p:nvPr/>
          </p:nvSpPr>
          <p:spPr>
            <a:xfrm>
              <a:off x="790200" y="3392640"/>
              <a:ext cx="1631520" cy="76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6"/>
            <p:cNvSpPr/>
            <p:nvPr/>
          </p:nvSpPr>
          <p:spPr>
            <a:xfrm>
              <a:off x="710280" y="1300680"/>
              <a:ext cx="1791360" cy="584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Frontend</a:t>
              </a:r>
              <a:endParaRPr b="0" lang="en-IN" sz="1700" spc="-1" strike="noStrike">
                <a:latin typeface="Arial"/>
              </a:endParaRPr>
            </a:p>
          </p:txBody>
        </p:sp>
      </p:grpSp>
      <p:grpSp>
        <p:nvGrpSpPr>
          <p:cNvPr id="244" name="Group 17"/>
          <p:cNvGrpSpPr/>
          <p:nvPr/>
        </p:nvGrpSpPr>
        <p:grpSpPr>
          <a:xfrm>
            <a:off x="2687040" y="1300680"/>
            <a:ext cx="1791720" cy="3124080"/>
            <a:chOff x="2687040" y="1300680"/>
            <a:chExt cx="1791720" cy="3124080"/>
          </a:xfrm>
        </p:grpSpPr>
        <p:sp>
          <p:nvSpPr>
            <p:cNvPr id="245" name="CustomShape 18"/>
            <p:cNvSpPr/>
            <p:nvPr/>
          </p:nvSpPr>
          <p:spPr>
            <a:xfrm flipH="1" rot="10800000">
              <a:off x="2686680" y="2016360"/>
              <a:ext cx="1791360" cy="2408400"/>
            </a:xfrm>
            <a:prstGeom prst="round2SameRect">
              <a:avLst>
                <a:gd name="adj1" fmla="val 6301"/>
                <a:gd name="adj2" fmla="val 0"/>
              </a:avLst>
            </a:prstGeom>
            <a:noFill/>
            <a:ln w="9360">
              <a:solidFill>
                <a:schemeClr val="dk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9"/>
            <p:cNvSpPr/>
            <p:nvPr/>
          </p:nvSpPr>
          <p:spPr>
            <a:xfrm>
              <a:off x="2722680" y="2536560"/>
              <a:ext cx="1631520" cy="42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8569"/>
                  </a:solidFill>
                  <a:latin typeface="Fira Sans Extra Condensed Medium"/>
                  <a:ea typeface="Fira Sans Extra Condensed Medium"/>
                </a:rPr>
                <a:t>Express.js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IN" sz="1700" spc="-1" strike="noStrike">
                  <a:solidFill>
                    <a:srgbClr val="fb8569"/>
                  </a:solidFill>
                  <a:latin typeface="Fira Sans Extra Condensed Medium"/>
                  <a:ea typeface="Fira Sans Extra Condensed Medium"/>
                </a:rPr>
                <a:t>N</a:t>
              </a:r>
              <a:r>
                <a:rPr b="0" lang="en-GB" sz="1700" spc="-1" strike="noStrike">
                  <a:solidFill>
                    <a:srgbClr val="fb8569"/>
                  </a:solidFill>
                  <a:latin typeface="Fira Sans Extra Condensed Medium"/>
                  <a:ea typeface="Fira Sans Extra Condensed Medium"/>
                </a:rPr>
                <a:t>ode.js    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b8569"/>
                  </a:solidFill>
                  <a:latin typeface="Fira Sans Extra Condensed Medium"/>
                  <a:ea typeface="Fira Sans Extra Condensed Medium"/>
                </a:rPr>
                <a:t>Flask         </a:t>
              </a:r>
              <a:endParaRPr b="0" lang="en-IN" sz="17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700" spc="-1" strike="noStrike">
                <a:latin typeface="Arial"/>
              </a:endParaRPr>
            </a:p>
          </p:txBody>
        </p:sp>
        <p:sp>
          <p:nvSpPr>
            <p:cNvPr id="247" name="CustomShape 20"/>
            <p:cNvSpPr/>
            <p:nvPr/>
          </p:nvSpPr>
          <p:spPr>
            <a:xfrm>
              <a:off x="2767320" y="3392640"/>
              <a:ext cx="1631520" cy="76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21"/>
            <p:cNvSpPr/>
            <p:nvPr/>
          </p:nvSpPr>
          <p:spPr>
            <a:xfrm>
              <a:off x="2687400" y="1300680"/>
              <a:ext cx="1791360" cy="584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700" spc="-1" strike="noStrike">
                  <a:solidFill>
                    <a:srgbClr val="ffffff"/>
                  </a:solidFill>
                  <a:latin typeface="Fira Sans Extra Condensed Medium"/>
                  <a:ea typeface="Arial"/>
                </a:rPr>
                <a:t>Backend</a:t>
              </a:r>
              <a:endParaRPr b="0" lang="en-IN" sz="17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080440" y="236520"/>
            <a:ext cx="507384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3000" spc="-1" strike="noStrike">
                <a:solidFill>
                  <a:srgbClr val="000000"/>
                </a:solidFill>
                <a:latin typeface="Fira Sans Extra Condensed SemiBold"/>
                <a:ea typeface="Fira Sans Extra Condensed SemiBold"/>
              </a:rPr>
              <a:t>Interfaces Involved</a:t>
            </a:r>
            <a:endParaRPr b="0" lang="en-IN" sz="3000" spc="-1" strike="noStrike">
              <a:latin typeface="Arial"/>
            </a:endParaRPr>
          </a:p>
        </p:txBody>
      </p:sp>
      <p:grpSp>
        <p:nvGrpSpPr>
          <p:cNvPr id="250" name="Group 2"/>
          <p:cNvGrpSpPr/>
          <p:nvPr/>
        </p:nvGrpSpPr>
        <p:grpSpPr>
          <a:xfrm>
            <a:off x="392760" y="1497960"/>
            <a:ext cx="3861000" cy="2064960"/>
            <a:chOff x="392760" y="1497960"/>
            <a:chExt cx="3861000" cy="2064960"/>
          </a:xfrm>
        </p:grpSpPr>
        <p:sp>
          <p:nvSpPr>
            <p:cNvPr id="251" name="CustomShape 3"/>
            <p:cNvSpPr/>
            <p:nvPr/>
          </p:nvSpPr>
          <p:spPr>
            <a:xfrm>
              <a:off x="392760" y="2424960"/>
              <a:ext cx="3861000" cy="4708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4008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TOLL PLAZA </a:t>
              </a:r>
              <a:r>
                <a:rPr b="0" lang="en-IN" sz="12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INTERFACE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52" name="CustomShape 4"/>
            <p:cNvSpPr/>
            <p:nvPr/>
          </p:nvSpPr>
          <p:spPr>
            <a:xfrm>
              <a:off x="1159560" y="3029040"/>
              <a:ext cx="226404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Uploading Photos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53" name="CustomShape 5"/>
            <p:cNvSpPr/>
            <p:nvPr/>
          </p:nvSpPr>
          <p:spPr>
            <a:xfrm>
              <a:off x="773640" y="1497960"/>
              <a:ext cx="379440" cy="3794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4" name="Group 6"/>
          <p:cNvGrpSpPr/>
          <p:nvPr/>
        </p:nvGrpSpPr>
        <p:grpSpPr>
          <a:xfrm>
            <a:off x="4381200" y="1438920"/>
            <a:ext cx="3861000" cy="1085040"/>
            <a:chOff x="4381200" y="1438920"/>
            <a:chExt cx="3861000" cy="1085040"/>
          </a:xfrm>
        </p:grpSpPr>
        <p:sp>
          <p:nvSpPr>
            <p:cNvPr id="255" name="CustomShape 7"/>
            <p:cNvSpPr/>
            <p:nvPr/>
          </p:nvSpPr>
          <p:spPr>
            <a:xfrm>
              <a:off x="4381200" y="1438920"/>
              <a:ext cx="3861000" cy="47088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548640" tIns="91440" bIns="91440" anchor="ctr">
              <a:no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400" spc="-1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</a:rPr>
                <a:t>USER INTERFACE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256" name="CustomShape 8"/>
            <p:cNvSpPr/>
            <p:nvPr/>
          </p:nvSpPr>
          <p:spPr>
            <a:xfrm>
              <a:off x="5977800" y="1990080"/>
              <a:ext cx="226404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Report of the tire and details of vechile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57" name="CustomShape 9"/>
            <p:cNvSpPr/>
            <p:nvPr/>
          </p:nvSpPr>
          <p:spPr>
            <a:xfrm>
              <a:off x="7799040" y="1484640"/>
              <a:ext cx="379440" cy="3794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8" name="Group 10"/>
          <p:cNvGrpSpPr/>
          <p:nvPr/>
        </p:nvGrpSpPr>
        <p:grpSpPr>
          <a:xfrm>
            <a:off x="4403160" y="3412800"/>
            <a:ext cx="3968280" cy="1066680"/>
            <a:chOff x="4403160" y="3412800"/>
            <a:chExt cx="3968280" cy="1066680"/>
          </a:xfrm>
        </p:grpSpPr>
        <p:sp>
          <p:nvSpPr>
            <p:cNvPr id="259" name="CustomShape 11"/>
            <p:cNvSpPr/>
            <p:nvPr/>
          </p:nvSpPr>
          <p:spPr>
            <a:xfrm rot="10800000">
              <a:off x="4403160" y="3412440"/>
              <a:ext cx="3861000" cy="47088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2"/>
            <p:cNvSpPr/>
            <p:nvPr/>
          </p:nvSpPr>
          <p:spPr>
            <a:xfrm>
              <a:off x="6107400" y="3945600"/>
              <a:ext cx="2264040" cy="533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List of records generated by model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61" name="CustomShape 13"/>
            <p:cNvSpPr/>
            <p:nvPr/>
          </p:nvSpPr>
          <p:spPr>
            <a:xfrm>
              <a:off x="7820640" y="3458160"/>
              <a:ext cx="379440" cy="3794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" name="CustomShape 14"/>
          <p:cNvSpPr/>
          <p:nvPr/>
        </p:nvSpPr>
        <p:spPr>
          <a:xfrm>
            <a:off x="5719680" y="3444480"/>
            <a:ext cx="39441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42000">
              <a:lnSpc>
                <a:spcPct val="100000"/>
              </a:lnSpc>
              <a:tabLst>
                <a:tab algn="l" pos="0"/>
              </a:tabLst>
            </a:pPr>
            <a:r>
              <a:rPr b="0" lang="en-IN" sz="1000" spc="-1" strike="noStrike">
                <a:solidFill>
                  <a:srgbClr val="eeeeee"/>
                </a:solidFill>
                <a:latin typeface="Fira Sans Extra Condensed Medium"/>
                <a:ea typeface="Roboto"/>
              </a:rPr>
              <a:t>TIRE DEALER INTERFACE</a:t>
            </a:r>
            <a:endParaRPr b="0" lang="en-IN" sz="1000" spc="-1" strike="noStrike">
              <a:latin typeface="Arial"/>
            </a:endParaRPr>
          </a:p>
        </p:txBody>
      </p:sp>
      <p:grpSp>
        <p:nvGrpSpPr>
          <p:cNvPr id="263" name="Group 15"/>
          <p:cNvGrpSpPr/>
          <p:nvPr/>
        </p:nvGrpSpPr>
        <p:grpSpPr>
          <a:xfrm>
            <a:off x="3229200" y="1438920"/>
            <a:ext cx="2684160" cy="2684160"/>
            <a:chOff x="3229200" y="1438920"/>
            <a:chExt cx="2684160" cy="2684160"/>
          </a:xfrm>
        </p:grpSpPr>
        <p:sp>
          <p:nvSpPr>
            <p:cNvPr id="264" name="CustomShape 16"/>
            <p:cNvSpPr/>
            <p:nvPr/>
          </p:nvSpPr>
          <p:spPr>
            <a:xfrm>
              <a:off x="3229200" y="1438920"/>
              <a:ext cx="2684160" cy="26841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17"/>
            <p:cNvSpPr/>
            <p:nvPr/>
          </p:nvSpPr>
          <p:spPr>
            <a:xfrm>
              <a:off x="3479760" y="1689480"/>
              <a:ext cx="2183400" cy="2183400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8"/>
            <p:cNvSpPr/>
            <p:nvPr/>
          </p:nvSpPr>
          <p:spPr>
            <a:xfrm>
              <a:off x="3666600" y="1936080"/>
              <a:ext cx="1809720" cy="18097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720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12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WEB APP</a:t>
              </a:r>
              <a:endParaRPr b="0" lang="en-IN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en-IN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01720" y="9720"/>
            <a:ext cx="772236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WEB APP INTERFACE FLOWCHART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68" name="Picture 4" descr=""/>
          <p:cNvPicPr/>
          <p:nvPr/>
        </p:nvPicPr>
        <p:blipFill>
          <a:blip r:embed="rId1"/>
          <a:stretch/>
        </p:blipFill>
        <p:spPr>
          <a:xfrm>
            <a:off x="0" y="491040"/>
            <a:ext cx="9142920" cy="465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171000"/>
            <a:ext cx="84326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Fira Sans Extra Condensed Medium"/>
                <a:ea typeface="Fira Sans Extra Condensed Medium"/>
              </a:rPr>
              <a:t>TECH ARCHITECTURE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70" name="Picture 4" descr=""/>
          <p:cNvPicPr/>
          <p:nvPr/>
        </p:nvPicPr>
        <p:blipFill>
          <a:blip r:embed="rId1"/>
          <a:stretch/>
        </p:blipFill>
        <p:spPr>
          <a:xfrm>
            <a:off x="0" y="648000"/>
            <a:ext cx="9142920" cy="449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INTERFACE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73" name="Picture 5_2" descr="INTERFACE"/>
          <p:cNvPicPr/>
          <p:nvPr/>
        </p:nvPicPr>
        <p:blipFill>
          <a:blip r:embed="rId1"/>
          <a:stretch/>
        </p:blipFill>
        <p:spPr>
          <a:xfrm>
            <a:off x="1800" y="699120"/>
            <a:ext cx="9141840" cy="444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457200" y="59040"/>
            <a:ext cx="8228520" cy="57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457200" y="699120"/>
            <a:ext cx="8228520" cy="348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276" name="Picture 5_3" descr="INTERFACE"/>
          <p:cNvPicPr/>
          <p:nvPr/>
        </p:nvPicPr>
        <p:blipFill>
          <a:blip r:embed="rId1"/>
          <a:stretch/>
        </p:blipFill>
        <p:spPr>
          <a:xfrm>
            <a:off x="1800" y="59040"/>
            <a:ext cx="9141840" cy="50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LibreOffice/6.4.7.2$Linux_X86_64 LibreOffice_project/40$Build-2</Application>
  <Words>946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2023-11-23T09:44:48Z</dcterms:created>
  <dc:creator>karthik</dc:creator>
  <dc:description/>
  <dc:language>en-IN</dc:language>
  <cp:lastModifiedBy/>
  <dcterms:modified xsi:type="dcterms:W3CDTF">2024-03-05T02:46:22Z</dcterms:modified>
  <cp:revision>19</cp:revision>
  <dc:subject/>
  <dc:title>Project Management Infographics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>08CAFA292EAB41E090C243373AA29BBA_13</vt:lpwstr>
  </property>
  <property fmtid="{D5CDD505-2E9C-101B-9397-08002B2CF9AE}" pid="6" name="KSOProductBuildVer">
    <vt:lpwstr>1033-12.2.0.13306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8</vt:i4>
  </property>
</Properties>
</file>